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324" r:id="rId3"/>
    <p:sldId id="343" r:id="rId4"/>
    <p:sldId id="372" r:id="rId5"/>
    <p:sldId id="273" r:id="rId6"/>
    <p:sldId id="367" r:id="rId7"/>
    <p:sldId id="368" r:id="rId8"/>
    <p:sldId id="317" r:id="rId9"/>
    <p:sldId id="323" r:id="rId10"/>
    <p:sldId id="325" r:id="rId11"/>
    <p:sldId id="374" r:id="rId12"/>
    <p:sldId id="392" r:id="rId13"/>
    <p:sldId id="395" r:id="rId14"/>
    <p:sldId id="339" r:id="rId15"/>
    <p:sldId id="375" r:id="rId16"/>
    <p:sldId id="376" r:id="rId17"/>
    <p:sldId id="377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386" r:id="rId26"/>
    <p:sldId id="385" r:id="rId27"/>
    <p:sldId id="387" r:id="rId28"/>
    <p:sldId id="388" r:id="rId29"/>
    <p:sldId id="389" r:id="rId30"/>
    <p:sldId id="390" r:id="rId31"/>
    <p:sldId id="313" r:id="rId32"/>
    <p:sldId id="312" r:id="rId33"/>
    <p:sldId id="285" r:id="rId34"/>
    <p:sldId id="327" r:id="rId35"/>
    <p:sldId id="265" r:id="rId36"/>
    <p:sldId id="346" r:id="rId37"/>
    <p:sldId id="289" r:id="rId38"/>
    <p:sldId id="331" r:id="rId39"/>
    <p:sldId id="342" r:id="rId40"/>
    <p:sldId id="363" r:id="rId41"/>
    <p:sldId id="394" r:id="rId42"/>
    <p:sldId id="369" r:id="rId43"/>
    <p:sldId id="370" r:id="rId44"/>
    <p:sldId id="365" r:id="rId45"/>
    <p:sldId id="366" r:id="rId46"/>
    <p:sldId id="361" r:id="rId47"/>
    <p:sldId id="362" r:id="rId48"/>
    <p:sldId id="393" r:id="rId49"/>
    <p:sldId id="397" r:id="rId50"/>
    <p:sldId id="373" r:id="rId51"/>
    <p:sldId id="396" r:id="rId52"/>
    <p:sldId id="348" r:id="rId53"/>
    <p:sldId id="345" r:id="rId54"/>
    <p:sldId id="371" r:id="rId55"/>
    <p:sldId id="391" r:id="rId56"/>
    <p:sldId id="318" r:id="rId57"/>
  </p:sldIdLst>
  <p:sldSz cx="6858000" cy="9144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96" autoAdjust="0"/>
    <p:restoredTop sz="90930" autoAdjust="0"/>
  </p:normalViewPr>
  <p:slideViewPr>
    <p:cSldViewPr>
      <p:cViewPr varScale="1">
        <p:scale>
          <a:sx n="80" d="100"/>
          <a:sy n="80" d="100"/>
        </p:scale>
        <p:origin x="2976" y="7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143125" y="685800"/>
            <a:ext cx="25717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87AC66A-533C-4439-AC66-5ED641F8A8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207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6B46CF-AEE0-4F06-B602-16FF43F4A5F6}" type="slidenum">
              <a:rPr lang="en-US"/>
              <a:pPr/>
              <a:t>1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68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BBAF84-B792-4B2F-8412-F30D7B970040}" type="slidenum">
              <a:rPr lang="en-US"/>
              <a:pPr/>
              <a:t>5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79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2778C4-63A9-4CBD-B072-7DA0D2BF6624}" type="slidenum">
              <a:rPr lang="en-US"/>
              <a:pPr/>
              <a:t>14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18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EC8E89-7DFC-4799-BCA1-18FE13DF8C5D}" type="slidenum">
              <a:rPr lang="en-US"/>
              <a:pPr/>
              <a:t>33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5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3C8B76-0874-4AFE-AFFA-280C40E08068}" type="slidenum">
              <a:rPr lang="en-US"/>
              <a:pPr/>
              <a:t>35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87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FDCCF8-5D2F-49CD-94EF-7FA1B9426551}" type="slidenum">
              <a:rPr lang="en-US"/>
              <a:pPr/>
              <a:t>37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52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701DB-8003-40FD-98D0-5268851214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21C42-0E9D-4CA4-BAB4-962D3397A7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886325" y="812800"/>
            <a:ext cx="1457325" cy="731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812800"/>
            <a:ext cx="4219575" cy="731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727783-8995-4106-AAD1-A947D3C44D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6EDEB-4FEF-4038-A8F2-6FE056A251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B0743-6D2E-4876-B64A-21553B6C8F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C7396A-CD35-4EAF-AB05-11B5B197E0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E0D9A-B366-4BE1-BA1F-0831F1F761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295EE-DB7E-4324-A2AD-D295E4B4C5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0E681-2119-48AE-950B-ABAD6AF4B4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EA9B7-D2E1-4359-AE5D-DE6E9619BE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14FB9-3CDF-4DC2-84A6-2AE62E605E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12800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2641600"/>
            <a:ext cx="5829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74BD013-BA25-40C5-8404-6AC831C21DB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73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gif"/><Relationship Id="rId5" Type="http://schemas.openxmlformats.org/officeDocument/2006/relationships/image" Target="../media/image78.gif"/><Relationship Id="rId4" Type="http://schemas.openxmlformats.org/officeDocument/2006/relationships/image" Target="../media/image77.gi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81.jpeg"/><Relationship Id="rId7" Type="http://schemas.openxmlformats.org/officeDocument/2006/relationships/image" Target="../media/image5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75.gif"/><Relationship Id="rId5" Type="http://schemas.openxmlformats.org/officeDocument/2006/relationships/image" Target="../media/image61.jpeg"/><Relationship Id="rId10" Type="http://schemas.openxmlformats.org/officeDocument/2006/relationships/image" Target="../media/image74.jpg"/><Relationship Id="rId4" Type="http://schemas.openxmlformats.org/officeDocument/2006/relationships/image" Target="../media/image17.jpeg"/><Relationship Id="rId9" Type="http://schemas.openxmlformats.org/officeDocument/2006/relationships/image" Target="../media/image1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gif"/><Relationship Id="rId3" Type="http://schemas.openxmlformats.org/officeDocument/2006/relationships/image" Target="../media/image91.jpeg"/><Relationship Id="rId7" Type="http://schemas.openxmlformats.org/officeDocument/2006/relationships/image" Target="../media/image95.gi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gif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71500" y="304800"/>
            <a:ext cx="5829300" cy="2286000"/>
          </a:xfrm>
        </p:spPr>
        <p:txBody>
          <a:bodyPr/>
          <a:lstStyle/>
          <a:p>
            <a:r>
              <a:rPr lang="en-US" b="1" i="1" dirty="0"/>
              <a:t>Ad </a:t>
            </a:r>
            <a:r>
              <a:rPr lang="en-US" b="1" i="1" dirty="0" err="1" smtClean="0"/>
              <a:t>Quadratum</a:t>
            </a:r>
            <a:r>
              <a:rPr lang="en-US" b="1" dirty="0" smtClean="0"/>
              <a:t> Symmetry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Squares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2438400"/>
            <a:ext cx="6057900" cy="5972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3400" y="32084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39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8313003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Michael </a:t>
            </a:r>
            <a:r>
              <a:rPr lang="en-US" dirty="0" smtClean="0"/>
              <a:t>S. Schneider</a:t>
            </a:r>
          </a:p>
          <a:p>
            <a:pPr algn="ctr"/>
            <a:r>
              <a:rPr lang="en-US" dirty="0" smtClean="0"/>
              <a:t>www.constructingtheuniverse.com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0"/>
            <a:ext cx="5729749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148" y="76200"/>
            <a:ext cx="25145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Crystals of</a:t>
            </a:r>
          </a:p>
          <a:p>
            <a:pPr algn="ctr"/>
            <a:r>
              <a:rPr lang="en-US" sz="2800" b="1" i="1" dirty="0" smtClean="0"/>
              <a:t>Iron Pyrite</a:t>
            </a:r>
          </a:p>
          <a:p>
            <a:pPr algn="ctr"/>
            <a:r>
              <a:rPr lang="en-US" sz="2000" b="1" dirty="0" smtClean="0"/>
              <a:t>(“Fool’s Gold”)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" y="5544606"/>
            <a:ext cx="4746750" cy="35600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210" y="6513870"/>
            <a:ext cx="2818790" cy="2590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9521" y="5539710"/>
            <a:ext cx="8691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Salt</a:t>
            </a:r>
            <a:br>
              <a:rPr lang="en-US" sz="3200" b="1" dirty="0" smtClean="0">
                <a:solidFill>
                  <a:srgbClr val="FFFF00"/>
                </a:solidFill>
              </a:rPr>
            </a:br>
            <a:r>
              <a:rPr lang="en-US" b="1" dirty="0" err="1" smtClean="0">
                <a:solidFill>
                  <a:srgbClr val="FFFF00"/>
                </a:solidFill>
              </a:rPr>
              <a:t>NaCl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587" y="3352801"/>
            <a:ext cx="2368414" cy="184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401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6872089" cy="4758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1" y="1593765"/>
            <a:ext cx="6701368" cy="477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906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" descr="D:\mss\Beginner's Guide\4\game board 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"/>
            <a:ext cx="2971800" cy="2957513"/>
          </a:xfrm>
          <a:prstGeom prst="rect">
            <a:avLst/>
          </a:prstGeom>
          <a:noFill/>
        </p:spPr>
      </p:pic>
      <p:pic>
        <p:nvPicPr>
          <p:cNvPr id="3" name="Picture 46" descr="D:\mss\Beginner's Guide\4\game board 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76200"/>
            <a:ext cx="2971800" cy="2876550"/>
          </a:xfrm>
          <a:prstGeom prst="rect">
            <a:avLst/>
          </a:prstGeom>
          <a:noFill/>
        </p:spPr>
      </p:pic>
      <p:pic>
        <p:nvPicPr>
          <p:cNvPr id="4" name="Picture 47" descr="D:\mss\Beginner's Guide\4\game board 6.JPG"/>
          <p:cNvPicPr>
            <a:picLocks noChangeAspect="1" noChangeArrowheads="1"/>
          </p:cNvPicPr>
          <p:nvPr/>
        </p:nvPicPr>
        <p:blipFill>
          <a:blip r:embed="rId4" cstate="print"/>
          <a:srcRect t="4781"/>
          <a:stretch>
            <a:fillRect/>
          </a:stretch>
        </p:blipFill>
        <p:spPr bwMode="auto">
          <a:xfrm>
            <a:off x="3581400" y="6172868"/>
            <a:ext cx="2968625" cy="2959100"/>
          </a:xfrm>
          <a:prstGeom prst="rect">
            <a:avLst/>
          </a:prstGeom>
          <a:noFill/>
        </p:spPr>
      </p:pic>
      <p:pic>
        <p:nvPicPr>
          <p:cNvPr id="5" name="Picture 48" descr="D:\mss\Beginner's Guide\4\game board 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" y="3124492"/>
            <a:ext cx="2971800" cy="2913062"/>
          </a:xfrm>
          <a:prstGeom prst="rect">
            <a:avLst/>
          </a:prstGeom>
          <a:noFill/>
        </p:spPr>
      </p:pic>
      <p:sp>
        <p:nvSpPr>
          <p:cNvPr id="6" name="Text Box 49"/>
          <p:cNvSpPr txBox="1">
            <a:spLocks noChangeArrowheads="1"/>
          </p:cNvSpPr>
          <p:nvPr/>
        </p:nvSpPr>
        <p:spPr bwMode="auto">
          <a:xfrm>
            <a:off x="3412958" y="3332581"/>
            <a:ext cx="3048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Arial" pitchFamily="34" charset="0"/>
              </a:rPr>
              <a:t>Board Games</a:t>
            </a:r>
            <a:br>
              <a:rPr lang="en-US" sz="2000" b="1" dirty="0">
                <a:latin typeface="Arial" pitchFamily="34" charset="0"/>
              </a:rPr>
            </a:br>
            <a:r>
              <a:rPr lang="en-US" sz="2000" dirty="0" smtClean="0">
                <a:latin typeface="Arial" pitchFamily="34" charset="0"/>
              </a:rPr>
              <a:t>The simplest shape</a:t>
            </a:r>
            <a:r>
              <a:rPr lang="en-US" dirty="0">
                <a:latin typeface="Arial" pitchFamily="34" charset="0"/>
              </a:rPr>
              <a:t/>
            </a:r>
            <a:br>
              <a:rPr lang="en-US" dirty="0">
                <a:latin typeface="Arial" pitchFamily="34" charset="0"/>
              </a:rPr>
            </a:br>
            <a:r>
              <a:rPr lang="en-US" dirty="0" smtClean="0">
                <a:latin typeface="Arial" pitchFamily="34" charset="0"/>
              </a:rPr>
              <a:t>having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</a:rPr>
              <a:t>opposite sides</a:t>
            </a:r>
            <a:endParaRPr lang="en-US" sz="2000" dirty="0" smtClean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3489158" y="4805444"/>
            <a:ext cx="2895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00B0F0"/>
                </a:solidFill>
                <a:latin typeface="Arial" pitchFamily="34" charset="0"/>
              </a:rPr>
              <a:t>Fair </a:t>
            </a:r>
            <a:r>
              <a:rPr lang="en-US" sz="3200" b="1" i="1" dirty="0">
                <a:solidFill>
                  <a:srgbClr val="00B0F0"/>
                </a:solidFill>
                <a:latin typeface="Arial" pitchFamily="34" charset="0"/>
              </a:rPr>
              <a:t>and </a:t>
            </a:r>
            <a:r>
              <a:rPr lang="en-US" sz="3200" b="1" i="1" dirty="0" smtClean="0">
                <a:solidFill>
                  <a:srgbClr val="00B0F0"/>
                </a:solidFill>
                <a:latin typeface="Arial" pitchFamily="34" charset="0"/>
              </a:rPr>
              <a:t>Square!</a:t>
            </a:r>
            <a:endParaRPr lang="en-US" sz="3200" b="1" i="1" dirty="0">
              <a:solidFill>
                <a:srgbClr val="00B0F0"/>
              </a:solidFill>
              <a:latin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64847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390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" y="609601"/>
            <a:ext cx="6797039" cy="42481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" y="51054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People like to build with squares, rectangles and cubes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17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" y="507269"/>
            <a:ext cx="6858000" cy="8578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2496" y="45604"/>
            <a:ext cx="129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41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4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752600"/>
            <a:ext cx="680923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611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752600"/>
            <a:ext cx="680923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6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752600"/>
            <a:ext cx="680923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4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752600"/>
            <a:ext cx="680923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2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752600"/>
            <a:ext cx="6809232" cy="563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9332"/>
            <a:ext cx="3022600" cy="1765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1229" y="1795732"/>
            <a:ext cx="22525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Almond</a:t>
            </a:r>
            <a:endParaRPr lang="en-US" b="1" dirty="0" smtClean="0"/>
          </a:p>
          <a:p>
            <a:pPr algn="ctr"/>
            <a:r>
              <a:rPr lang="en-US" dirty="0" smtClean="0"/>
              <a:t>(husk, shell, nut)</a:t>
            </a:r>
            <a:endParaRPr lang="en-US" b="1" i="1" dirty="0"/>
          </a:p>
        </p:txBody>
      </p:sp>
      <p:sp>
        <p:nvSpPr>
          <p:cNvPr id="5" name="Rectangle 4"/>
          <p:cNvSpPr/>
          <p:nvPr/>
        </p:nvSpPr>
        <p:spPr>
          <a:xfrm>
            <a:off x="3404616" y="304800"/>
            <a:ext cx="3429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Italian </a:t>
            </a:r>
            <a:r>
              <a:rPr lang="en-US" dirty="0"/>
              <a:t>&amp; Sanskrit (India):</a:t>
            </a:r>
          </a:p>
          <a:p>
            <a:pPr algn="ctr"/>
            <a:r>
              <a:rPr lang="en-US" b="1" i="1" dirty="0" err="1"/>
              <a:t>Mandorla</a:t>
            </a:r>
            <a:endParaRPr lang="en-US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657600" y="75438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Latin: </a:t>
            </a:r>
            <a:r>
              <a:rPr lang="en-US" b="1" i="1" dirty="0" err="1" smtClean="0"/>
              <a:t>Vesica</a:t>
            </a:r>
            <a:r>
              <a:rPr lang="en-US" b="1" i="1" dirty="0" smtClean="0"/>
              <a:t> </a:t>
            </a:r>
            <a:r>
              <a:rPr lang="en-US" b="1" i="1" dirty="0" err="1" smtClean="0"/>
              <a:t>Piscis</a:t>
            </a:r>
            <a:endParaRPr lang="en-US" b="1" i="1" dirty="0" smtClean="0"/>
          </a:p>
          <a:p>
            <a:r>
              <a:rPr lang="en-US" dirty="0" smtClean="0"/>
              <a:t>(“bladder of the fish”)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3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ChangeArrowheads="1"/>
          </p:cNvSpPr>
          <p:nvPr/>
        </p:nvSpPr>
        <p:spPr bwMode="auto">
          <a:xfrm>
            <a:off x="258528" y="268224"/>
            <a:ext cx="621847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</a:rPr>
              <a:t>To understand all the shapes in the universe, you only have to know about the numbers</a:t>
            </a:r>
          </a:p>
          <a:p>
            <a:pPr algn="ctr"/>
            <a:endParaRPr lang="en-US" sz="3200" b="1" dirty="0" smtClean="0">
              <a:latin typeface="Arial" pitchFamily="34" charset="0"/>
            </a:endParaRPr>
          </a:p>
          <a:p>
            <a:pPr algn="ctr"/>
            <a:r>
              <a:rPr lang="en-US" sz="4000" b="1" dirty="0" smtClean="0">
                <a:latin typeface="Arial" pitchFamily="34" charset="0"/>
              </a:rPr>
              <a:t>1 </a:t>
            </a:r>
            <a:r>
              <a:rPr lang="en-US" sz="4000" b="1" dirty="0">
                <a:latin typeface="Arial" pitchFamily="34" charset="0"/>
              </a:rPr>
              <a:t>2 3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</a:rPr>
              <a:t>4</a:t>
            </a:r>
            <a:r>
              <a:rPr lang="en-US" sz="4000" b="1" dirty="0">
                <a:latin typeface="Arial" pitchFamily="34" charset="0"/>
              </a:rPr>
              <a:t> 5 6 7 8 9 10 11 12</a:t>
            </a:r>
          </a:p>
        </p:txBody>
      </p:sp>
      <p:sp>
        <p:nvSpPr>
          <p:cNvPr id="3" name="Text Box 1030"/>
          <p:cNvSpPr txBox="1">
            <a:spLocks noChangeArrowheads="1"/>
          </p:cNvSpPr>
          <p:nvPr/>
        </p:nvSpPr>
        <p:spPr bwMode="auto">
          <a:xfrm>
            <a:off x="1014512" y="2475131"/>
            <a:ext cx="472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accent2"/>
                </a:solidFill>
                <a:latin typeface="Arial" pitchFamily="34" charset="0"/>
              </a:rPr>
              <a:t>The numbers </a:t>
            </a:r>
            <a:r>
              <a:rPr lang="en-US" sz="1800" b="1" dirty="0" smtClean="0">
                <a:solidFill>
                  <a:schemeClr val="accent2"/>
                </a:solidFill>
                <a:latin typeface="Arial" pitchFamily="34" charset="0"/>
              </a:rPr>
              <a:t>1-12</a:t>
            </a:r>
            <a:br>
              <a:rPr lang="en-US" sz="1800" b="1" dirty="0" smtClean="0">
                <a:solidFill>
                  <a:schemeClr val="accent2"/>
                </a:solidFill>
                <a:latin typeface="Arial" pitchFamily="34" charset="0"/>
              </a:rPr>
            </a:br>
            <a:r>
              <a:rPr lang="en-US" sz="1800" b="1" dirty="0" smtClean="0">
                <a:solidFill>
                  <a:schemeClr val="accent2"/>
                </a:solidFill>
                <a:latin typeface="Arial" pitchFamily="34" charset="0"/>
              </a:rPr>
              <a:t>naturally form </a:t>
            </a:r>
            <a:r>
              <a:rPr lang="en-US" sz="1800" b="1" dirty="0">
                <a:solidFill>
                  <a:schemeClr val="accent2"/>
                </a:solidFill>
                <a:latin typeface="Arial" pitchFamily="34" charset="0"/>
              </a:rPr>
              <a:t>four </a:t>
            </a:r>
            <a:r>
              <a:rPr lang="en-US" sz="1800" b="1" dirty="0" smtClean="0">
                <a:solidFill>
                  <a:schemeClr val="accent2"/>
                </a:solidFill>
                <a:latin typeface="Arial" pitchFamily="34" charset="0"/>
              </a:rPr>
              <a:t>groups</a:t>
            </a:r>
            <a:endParaRPr lang="en-US" sz="18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4" name="Rectangle 1031"/>
          <p:cNvSpPr>
            <a:spLocks noChangeArrowheads="1"/>
          </p:cNvSpPr>
          <p:nvPr/>
        </p:nvSpPr>
        <p:spPr bwMode="auto">
          <a:xfrm>
            <a:off x="1166912" y="2398931"/>
            <a:ext cx="4419600" cy="990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8528" y="3846731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</a:rPr>
              <a:t>First Principles: 1, 2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Numbers of Structure: 3, </a:t>
            </a:r>
            <a:r>
              <a:rPr lang="en-US" b="1" dirty="0" smtClean="0">
                <a:solidFill>
                  <a:srgbClr val="0070C0"/>
                </a:solidFill>
                <a:latin typeface="Arial" pitchFamily="34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, 6, 8, 12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  <a:latin typeface="Arial" pitchFamily="34" charset="0"/>
              </a:rPr>
              <a:t>Numbers of Life: 5, 10</a:t>
            </a:r>
          </a:p>
          <a:p>
            <a:pPr algn="ctr"/>
            <a:r>
              <a:rPr lang="en-US" b="1" dirty="0" smtClean="0">
                <a:solidFill>
                  <a:srgbClr val="00B0F0"/>
                </a:solidFill>
                <a:latin typeface="Arial" pitchFamily="34" charset="0"/>
              </a:rPr>
              <a:t>Numbers of Mystery: 7, 9, 11</a:t>
            </a:r>
            <a:endParaRPr lang="en-US" b="1" dirty="0">
              <a:solidFill>
                <a:srgbClr val="00B0F0"/>
              </a:solidFill>
              <a:latin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9928" y="4454743"/>
            <a:ext cx="838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40" y="5644896"/>
            <a:ext cx="6315456" cy="22738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028" y="6900446"/>
            <a:ext cx="1379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points</a:t>
            </a:r>
            <a:endParaRPr lang="en-US" sz="1600" dirty="0"/>
          </a:p>
        </p:txBody>
      </p:sp>
      <p:sp>
        <p:nvSpPr>
          <p:cNvPr id="14" name="Oval 13"/>
          <p:cNvSpPr/>
          <p:nvPr/>
        </p:nvSpPr>
        <p:spPr>
          <a:xfrm>
            <a:off x="4483617" y="4188043"/>
            <a:ext cx="457200" cy="5334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5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752600"/>
            <a:ext cx="680923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2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752600"/>
            <a:ext cx="680923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6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752600"/>
            <a:ext cx="680923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2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752600"/>
            <a:ext cx="680923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1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752600"/>
            <a:ext cx="680923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2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752600"/>
            <a:ext cx="680923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752600"/>
            <a:ext cx="680923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5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752600"/>
            <a:ext cx="6809232" cy="5638800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14350" y="230832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en-US" dirty="0" smtClean="0"/>
              <a:t>To </a:t>
            </a:r>
            <a:r>
              <a:rPr lang="en-US" i="1" dirty="0" smtClean="0"/>
              <a:t>Subdivide</a:t>
            </a:r>
            <a:r>
              <a:rPr lang="en-US" dirty="0" smtClean="0"/>
              <a:t> A Square</a:t>
            </a:r>
            <a:br>
              <a:rPr lang="en-US" dirty="0" smtClean="0"/>
            </a:br>
            <a:r>
              <a:rPr lang="en-US" sz="3200" dirty="0" smtClean="0"/>
              <a:t>draw its cross and diagonals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91630" y="0"/>
            <a:ext cx="129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42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5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752600"/>
            <a:ext cx="680923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4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752600"/>
            <a:ext cx="680923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2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88392"/>
            <a:ext cx="6419088" cy="89672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43400" y="32084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40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29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752600"/>
            <a:ext cx="680923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2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585912"/>
            <a:ext cx="6057900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630" y="0"/>
            <a:ext cx="129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42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050" y="7848600"/>
            <a:ext cx="3257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Microscopic </a:t>
            </a:r>
            <a:r>
              <a:rPr lang="en-US" i="1" dirty="0" smtClean="0"/>
              <a:t>Radiolarian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73341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585912"/>
            <a:ext cx="6057900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630" y="0"/>
            <a:ext cx="129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42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050" y="7772400"/>
            <a:ext cx="605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Nature tries to match the geometric ideal but can never equal it. Instead we get endlessly diverse approximations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13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mss\Beginner's Guide\4\th_square_til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28600"/>
            <a:ext cx="2819400" cy="2819400"/>
          </a:xfrm>
          <a:prstGeom prst="rect">
            <a:avLst/>
          </a:prstGeom>
          <a:noFill/>
        </p:spPr>
      </p:pic>
      <p:pic>
        <p:nvPicPr>
          <p:cNvPr id="40963" name="Picture 3" descr="D:\mss\Beginner's Guide\4\th_square_tile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52400"/>
            <a:ext cx="2857500" cy="2857500"/>
          </a:xfrm>
          <a:prstGeom prst="rect">
            <a:avLst/>
          </a:prstGeom>
          <a:noFill/>
        </p:spPr>
      </p:pic>
      <p:pic>
        <p:nvPicPr>
          <p:cNvPr id="40964" name="Picture 4" descr="D:\mss\Beginner's Guide\4\turkish til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276600"/>
            <a:ext cx="2743200" cy="27209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40965" name="Picture 5" descr="D:\mss\Beginner's Guide\4\rosewinrhodeisland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3124200"/>
            <a:ext cx="2871788" cy="2871788"/>
          </a:xfrm>
          <a:prstGeom prst="rect">
            <a:avLst/>
          </a:prstGeom>
          <a:noFill/>
        </p:spPr>
      </p:pic>
      <p:pic>
        <p:nvPicPr>
          <p:cNvPr id="40966" name="Picture 6" descr="D:\mss\Beginner's Guide\4\quiltus18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6094413"/>
            <a:ext cx="2819400" cy="2795587"/>
          </a:xfrm>
          <a:prstGeom prst="rect">
            <a:avLst/>
          </a:prstGeom>
          <a:noFill/>
        </p:spPr>
      </p:pic>
      <p:pic>
        <p:nvPicPr>
          <p:cNvPr id="40967" name="Picture 7" descr="D:\mss\Beginner's Guide\4\alhambra tile 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3800" y="6080125"/>
            <a:ext cx="2911475" cy="2911475"/>
          </a:xfrm>
          <a:prstGeom prst="rect">
            <a:avLst/>
          </a:prstGeom>
          <a:noFill/>
        </p:spPr>
      </p:pic>
      <p:cxnSp>
        <p:nvCxnSpPr>
          <p:cNvPr id="3" name="Straight Connector 2"/>
          <p:cNvCxnSpPr>
            <a:stCxn id="40964" idx="0"/>
          </p:cNvCxnSpPr>
          <p:nvPr/>
        </p:nvCxnSpPr>
        <p:spPr>
          <a:xfrm>
            <a:off x="2057400" y="3276600"/>
            <a:ext cx="1371600" cy="12834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40964" idx="0"/>
            <a:endCxn id="40964" idx="1"/>
          </p:cNvCxnSpPr>
          <p:nvPr/>
        </p:nvCxnSpPr>
        <p:spPr>
          <a:xfrm flipH="1">
            <a:off x="685800" y="3276600"/>
            <a:ext cx="1371600" cy="13604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075447" y="4596188"/>
            <a:ext cx="1371600" cy="143748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40964" idx="2"/>
          </p:cNvCxnSpPr>
          <p:nvPr/>
        </p:nvCxnSpPr>
        <p:spPr>
          <a:xfrm flipH="1" flipV="1">
            <a:off x="685800" y="4637087"/>
            <a:ext cx="1371600" cy="13604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40964" idx="3"/>
          </p:cNvCxnSpPr>
          <p:nvPr/>
        </p:nvCxnSpPr>
        <p:spPr>
          <a:xfrm>
            <a:off x="685800" y="3276600"/>
            <a:ext cx="2743200" cy="13604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40964" idx="2"/>
          </p:cNvCxnSpPr>
          <p:nvPr/>
        </p:nvCxnSpPr>
        <p:spPr>
          <a:xfrm>
            <a:off x="685800" y="3276600"/>
            <a:ext cx="1371600" cy="27209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95500" y="258846"/>
            <a:ext cx="1371600" cy="1283494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23900" y="258846"/>
            <a:ext cx="1371600" cy="1360488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113547" y="1578434"/>
            <a:ext cx="1371600" cy="143748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723900" y="1619333"/>
            <a:ext cx="1371600" cy="1360488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62550" y="190897"/>
            <a:ext cx="1371600" cy="12834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3790950" y="190897"/>
            <a:ext cx="1371600" cy="13604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180597" y="1510485"/>
            <a:ext cx="1371600" cy="143748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3790950" y="1551384"/>
            <a:ext cx="1371600" cy="13604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85800" y="238793"/>
            <a:ext cx="2819400" cy="28092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85800" y="258846"/>
            <a:ext cx="2819400" cy="2751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409700" y="939090"/>
            <a:ext cx="1389647" cy="1389647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494713" y="886326"/>
            <a:ext cx="1389647" cy="1389647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3759994" y="182854"/>
            <a:ext cx="2819400" cy="28092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3759994" y="202907"/>
            <a:ext cx="2819400" cy="2751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193506" y="6148325"/>
            <a:ext cx="1371600" cy="12834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3821906" y="6148325"/>
            <a:ext cx="1371600" cy="13604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211553" y="7467913"/>
            <a:ext cx="1371600" cy="143748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 flipV="1">
            <a:off x="3821906" y="7508812"/>
            <a:ext cx="1371600" cy="13604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790950" y="6140282"/>
            <a:ext cx="2819400" cy="28092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3790950" y="6160335"/>
            <a:ext cx="2819400" cy="2751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 rot="2700000">
            <a:off x="4681626" y="1070294"/>
            <a:ext cx="1021805" cy="100272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5130466" y="3277791"/>
            <a:ext cx="1270334" cy="121800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3821906" y="3277791"/>
            <a:ext cx="1331746" cy="13604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162550" y="4495800"/>
            <a:ext cx="1238250" cy="12954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3821906" y="4597358"/>
            <a:ext cx="1367630" cy="119384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4530723" y="3956845"/>
            <a:ext cx="1317628" cy="126841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>
            <a:off x="3759994" y="3192754"/>
            <a:ext cx="2819400" cy="28092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3759994" y="3212807"/>
            <a:ext cx="2819400" cy="2751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5" grpId="0" animBg="1"/>
      <p:bldP spid="59" grpId="0" animBg="1"/>
      <p:bldP spid="5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336884" y="2209800"/>
            <a:ext cx="6248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dirty="0">
                <a:solidFill>
                  <a:srgbClr val="00B0F0"/>
                </a:solidFill>
                <a:latin typeface="Arial" pitchFamily="34" charset="0"/>
              </a:rPr>
              <a:t>A Square Balances Two Circles:</a:t>
            </a:r>
          </a:p>
          <a:p>
            <a:pPr algn="ctr">
              <a:spcBef>
                <a:spcPct val="50000"/>
              </a:spcBef>
            </a:pPr>
            <a:r>
              <a:rPr lang="en-US" sz="2000" b="1" dirty="0" smtClean="0">
                <a:latin typeface="Arial" pitchFamily="34" charset="0"/>
              </a:rPr>
              <a:t>Area of the </a:t>
            </a:r>
            <a:r>
              <a:rPr lang="en-US" sz="2000" b="1" dirty="0">
                <a:latin typeface="Arial" pitchFamily="34" charset="0"/>
              </a:rPr>
              <a:t>Yellow Ring = </a:t>
            </a:r>
            <a:r>
              <a:rPr lang="en-US" sz="2000" b="1" dirty="0" smtClean="0">
                <a:latin typeface="Arial" pitchFamily="34" charset="0"/>
              </a:rPr>
              <a:t>Area </a:t>
            </a:r>
            <a:r>
              <a:rPr lang="en-US" sz="2000" b="1" dirty="0">
                <a:latin typeface="Arial" pitchFamily="34" charset="0"/>
              </a:rPr>
              <a:t>of the White Circle </a:t>
            </a:r>
            <a:endParaRPr lang="en-US" sz="2400" b="1" dirty="0">
              <a:latin typeface="Arial" pitchFamily="34" charset="0"/>
            </a:endParaRPr>
          </a:p>
        </p:txBody>
      </p:sp>
      <p:pic>
        <p:nvPicPr>
          <p:cNvPr id="3" name="Picture 23" descr="D:\mss\Beginner's Guide\4\squares dividing circles half.jpg"/>
          <p:cNvPicPr>
            <a:picLocks noChangeAspect="1" noChangeArrowheads="1"/>
          </p:cNvPicPr>
          <p:nvPr/>
        </p:nvPicPr>
        <p:blipFill>
          <a:blip r:embed="rId2" cstate="print"/>
          <a:srcRect l="56250" r="1785" b="70737"/>
          <a:stretch>
            <a:fillRect/>
          </a:stretch>
        </p:blipFill>
        <p:spPr bwMode="auto">
          <a:xfrm>
            <a:off x="2566736" y="152400"/>
            <a:ext cx="1828800" cy="1790700"/>
          </a:xfrm>
          <a:prstGeom prst="rect">
            <a:avLst/>
          </a:prstGeom>
          <a:noFill/>
        </p:spPr>
      </p:pic>
      <p:pic>
        <p:nvPicPr>
          <p:cNvPr id="4" name="Picture 24" descr="D:\mss\Beginner's Guide\4\square in rim animate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8884" y="3124200"/>
            <a:ext cx="4724400" cy="4724400"/>
          </a:xfrm>
          <a:prstGeom prst="rect">
            <a:avLst/>
          </a:prstGeom>
          <a:noFill/>
        </p:spPr>
      </p:pic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152401" y="7848600"/>
            <a:ext cx="65090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Arial" pitchFamily="34" charset="0"/>
              </a:rPr>
              <a:t>This conveys a 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</a:rPr>
              <a:t>visual sense of balance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</a:rPr>
              <a:t>to an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</a:rPr>
              <a:t>object</a:t>
            </a:r>
            <a:br>
              <a:rPr lang="en-US" sz="20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</a:rPr>
              <a:t>without the viewer consciously realizing it.</a:t>
            </a:r>
            <a:endParaRPr lang="en-US" sz="20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757" y="6172200"/>
            <a:ext cx="106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Greek</a:t>
            </a:r>
          </a:p>
          <a:p>
            <a:r>
              <a:rPr lang="en-US" sz="1600" dirty="0" smtClean="0"/>
              <a:t>Mayan</a:t>
            </a:r>
          </a:p>
          <a:p>
            <a:r>
              <a:rPr lang="en-US" sz="1600" dirty="0" smtClean="0"/>
              <a:t>French</a:t>
            </a:r>
          </a:p>
          <a:p>
            <a:r>
              <a:rPr lang="en-US" sz="1600" dirty="0" smtClean="0"/>
              <a:t>English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7341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mss\Beginner's Guide\4\byz dome and Ch pla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475" y="381000"/>
            <a:ext cx="6623050" cy="8382000"/>
          </a:xfrm>
          <a:prstGeom prst="rect">
            <a:avLst/>
          </a:prstGeom>
          <a:noFill/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876800" y="46482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(For export)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475" y="150167"/>
            <a:ext cx="129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43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6858000" cy="8124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630" y="0"/>
            <a:ext cx="158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44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6589" y="3261400"/>
            <a:ext cx="190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</a:t>
            </a:r>
            <a:r>
              <a:rPr lang="en-US" b="1" dirty="0" smtClean="0"/>
              <a:t>Mandala</a:t>
            </a:r>
            <a:r>
              <a:rPr lang="en-US" dirty="0" smtClean="0"/>
              <a:t>”</a:t>
            </a:r>
          </a:p>
          <a:p>
            <a:pPr algn="ctr"/>
            <a:endParaRPr lang="en-US" dirty="0" smtClean="0"/>
          </a:p>
          <a:p>
            <a:pPr algn="ctr"/>
            <a:r>
              <a:rPr lang="en-US" sz="2000" i="1" dirty="0" err="1" smtClean="0"/>
              <a:t>Manda</a:t>
            </a:r>
            <a:r>
              <a:rPr lang="en-US" sz="2000" dirty="0" smtClean="0"/>
              <a:t> – mind</a:t>
            </a:r>
          </a:p>
          <a:p>
            <a:pPr algn="ctr"/>
            <a:endParaRPr lang="en-US" sz="2000" dirty="0"/>
          </a:p>
          <a:p>
            <a:pPr algn="ctr"/>
            <a:r>
              <a:rPr lang="en-US" sz="2000" i="1" dirty="0" smtClean="0"/>
              <a:t>La</a:t>
            </a:r>
            <a:r>
              <a:rPr lang="en-US" sz="2000" dirty="0" smtClean="0"/>
              <a:t> - container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421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mss\Beginner's Guide\4\Byz dome and Ch plate 2.jpg"/>
          <p:cNvPicPr>
            <a:picLocks noChangeAspect="1" noChangeArrowheads="1"/>
          </p:cNvPicPr>
          <p:nvPr/>
        </p:nvPicPr>
        <p:blipFill>
          <a:blip r:embed="rId3" cstate="print"/>
          <a:srcRect l="40753" t="2873" b="50000"/>
          <a:stretch>
            <a:fillRect/>
          </a:stretch>
        </p:blipFill>
        <p:spPr bwMode="auto">
          <a:xfrm>
            <a:off x="202323" y="304800"/>
            <a:ext cx="6510337" cy="6553200"/>
          </a:xfrm>
          <a:prstGeom prst="rect">
            <a:avLst/>
          </a:prstGeom>
          <a:noFill/>
        </p:spPr>
      </p:pic>
      <p:pic>
        <p:nvPicPr>
          <p:cNvPr id="3" name="Picture 23" descr="D:\mss\Beginner's Guide\4\squares dividing circles half.jpg"/>
          <p:cNvPicPr>
            <a:picLocks noChangeAspect="1" noChangeArrowheads="1"/>
          </p:cNvPicPr>
          <p:nvPr/>
        </p:nvPicPr>
        <p:blipFill>
          <a:blip r:embed="rId4" cstate="print"/>
          <a:srcRect l="56250" r="1785" b="70737"/>
          <a:stretch>
            <a:fillRect/>
          </a:stretch>
        </p:blipFill>
        <p:spPr bwMode="auto">
          <a:xfrm>
            <a:off x="2348538" y="6819900"/>
            <a:ext cx="2217906" cy="2171700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>
          <a:xfrm>
            <a:off x="2057400" y="2057400"/>
            <a:ext cx="2819400" cy="28194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476291" y="1524000"/>
            <a:ext cx="3962400" cy="39624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09600" y="609600"/>
            <a:ext cx="5791200" cy="57912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458"/>
            <a:ext cx="6400800" cy="798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1" y="35458"/>
            <a:ext cx="6399789" cy="79409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84582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What would a personal mandala of your life look like?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30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auto">
          <a:xfrm>
            <a:off x="-895350" y="304800"/>
            <a:ext cx="8667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en-US" sz="2800" b="1" dirty="0">
              <a:latin typeface="Arial" pitchFamily="34" charset="0"/>
            </a:endParaRPr>
          </a:p>
        </p:txBody>
      </p:sp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1273832" y="4495800"/>
            <a:ext cx="45720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smtClean="0">
                <a:latin typeface="Arial" pitchFamily="34" charset="0"/>
              </a:rPr>
              <a:t>Number and Shape of</a:t>
            </a:r>
            <a:endParaRPr lang="en-US" sz="1800" dirty="0">
              <a:latin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 b="1" dirty="0" smtClean="0">
                <a:latin typeface="Arial" pitchFamily="34" charset="0"/>
              </a:rPr>
              <a:t>Structure, Matter,</a:t>
            </a:r>
          </a:p>
          <a:p>
            <a:pPr algn="ctr">
              <a:spcBef>
                <a:spcPct val="50000"/>
              </a:spcBef>
            </a:pPr>
            <a:r>
              <a:rPr lang="en-US" sz="2400" b="1" dirty="0" smtClean="0">
                <a:latin typeface="Arial" pitchFamily="34" charset="0"/>
              </a:rPr>
              <a:t>Orderliness</a:t>
            </a:r>
            <a:r>
              <a:rPr lang="en-US" sz="2400" b="1" dirty="0">
                <a:latin typeface="Arial" pitchFamily="34" charset="0"/>
              </a:rPr>
              <a:t/>
            </a:r>
            <a:br>
              <a:rPr lang="en-US" sz="2400" b="1" dirty="0">
                <a:latin typeface="Arial" pitchFamily="34" charset="0"/>
              </a:rPr>
            </a:br>
            <a:r>
              <a:rPr lang="en-US" sz="2400" b="1" dirty="0" smtClean="0">
                <a:latin typeface="Arial" pitchFamily="34" charset="0"/>
              </a:rPr>
              <a:t>&amp;</a:t>
            </a:r>
            <a:r>
              <a:rPr lang="en-US" sz="2400" b="1" dirty="0">
                <a:latin typeface="Arial" pitchFamily="34" charset="0"/>
              </a:rPr>
              <a:t/>
            </a:r>
            <a:br>
              <a:rPr lang="en-US" sz="2400" b="1" dirty="0">
                <a:latin typeface="Arial" pitchFamily="34" charset="0"/>
              </a:rPr>
            </a:br>
            <a:r>
              <a:rPr lang="en-US" sz="2400" b="1" dirty="0">
                <a:latin typeface="Arial" pitchFamily="34" charset="0"/>
              </a:rPr>
              <a:t>Fairness</a:t>
            </a:r>
            <a:endParaRPr lang="en-US" sz="1400" b="1" dirty="0">
              <a:latin typeface="Arial" pitchFamily="34" charset="0"/>
            </a:endParaRP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1524000" y="3657600"/>
            <a:ext cx="4038600" cy="4038600"/>
          </a:xfrm>
          <a:prstGeom prst="rect">
            <a:avLst/>
          </a:prstGeom>
          <a:noFill/>
          <a:ln w="57150">
            <a:solidFill>
              <a:srgbClr val="66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808021" y="762000"/>
            <a:ext cx="55036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Arial" pitchFamily="34" charset="0"/>
              </a:rPr>
              <a:t>1 2 3 </a:t>
            </a:r>
            <a:r>
              <a:rPr lang="en-US" sz="4800" b="1" dirty="0">
                <a:solidFill>
                  <a:srgbClr val="FF0000"/>
                </a:solidFill>
                <a:latin typeface="Arial" pitchFamily="34" charset="0"/>
              </a:rPr>
              <a:t>4</a:t>
            </a:r>
            <a:r>
              <a:rPr lang="en-US" sz="3600" b="1" dirty="0">
                <a:latin typeface="Arial" pitchFamily="34" charset="0"/>
              </a:rPr>
              <a:t> 5 6 7 8 9 10 11 12</a:t>
            </a:r>
          </a:p>
        </p:txBody>
      </p:sp>
      <p:sp>
        <p:nvSpPr>
          <p:cNvPr id="6" name="Rectangle 5"/>
          <p:cNvSpPr/>
          <p:nvPr/>
        </p:nvSpPr>
        <p:spPr>
          <a:xfrm>
            <a:off x="1152525" y="1649849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latin typeface="Arial" pitchFamily="34" charset="0"/>
              </a:rPr>
              <a:t> A number of </a:t>
            </a:r>
            <a:r>
              <a:rPr lang="en-US" sz="2800" b="1" dirty="0" smtClean="0">
                <a:latin typeface="Arial" pitchFamily="34" charset="0"/>
              </a:rPr>
              <a:t>Structure</a:t>
            </a:r>
          </a:p>
          <a:p>
            <a:pPr algn="ctr">
              <a:spcBef>
                <a:spcPct val="50000"/>
              </a:spcBef>
            </a:pPr>
            <a:r>
              <a:rPr lang="en-US" sz="2800" dirty="0" smtClean="0">
                <a:latin typeface="Arial" pitchFamily="34" charset="0"/>
              </a:rPr>
              <a:t>Shape: </a:t>
            </a:r>
            <a:r>
              <a:rPr lang="en-US" sz="2800" b="1" dirty="0" smtClean="0">
                <a:latin typeface="Arial" pitchFamily="34" charset="0"/>
              </a:rPr>
              <a:t>Square, Cube &amp; Tetrahedron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505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82" y="1924812"/>
            <a:ext cx="5088636" cy="5294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82" y="1924812"/>
            <a:ext cx="5088636" cy="529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4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634"/>
            <a:ext cx="6858000" cy="67667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62843" y="8141822"/>
            <a:ext cx="35323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/>
              <a:t>www.</a:t>
            </a:r>
            <a:r>
              <a:rPr lang="en-US" sz="3200" b="1" dirty="0" smtClean="0"/>
              <a:t>hoestart.com</a:t>
            </a:r>
            <a:r>
              <a:rPr lang="en-US" sz="3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0715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219200"/>
            <a:ext cx="6705602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4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708"/>
            <a:ext cx="6858000" cy="681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9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8872"/>
            <a:ext cx="6400800" cy="8906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630" y="0"/>
            <a:ext cx="129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45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3320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42108"/>
            <a:ext cx="6553200" cy="4261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630" y="0"/>
            <a:ext cx="129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46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08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07"/>
          <a:stretch/>
        </p:blipFill>
        <p:spPr>
          <a:xfrm>
            <a:off x="19049" y="140366"/>
            <a:ext cx="6858000" cy="31839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Page 48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9" t="63543" r="113" b="14246"/>
          <a:stretch/>
        </p:blipFill>
        <p:spPr>
          <a:xfrm>
            <a:off x="3800475" y="7360366"/>
            <a:ext cx="2382254" cy="11670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7545" y="3048000"/>
            <a:ext cx="3814011" cy="275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200" y="3403934"/>
            <a:ext cx="3236550" cy="3236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96" y="3352800"/>
            <a:ext cx="3279704" cy="3301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3172" y="6806937"/>
            <a:ext cx="2262606" cy="227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50"/>
            <a:ext cx="3200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60683"/>
            <a:ext cx="3475264" cy="4865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76600"/>
            <a:ext cx="304800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257800"/>
            <a:ext cx="3475264" cy="3475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6167688"/>
            <a:ext cx="29146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929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810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Homework?</a:t>
            </a:r>
            <a:endParaRPr lang="en-US" sz="4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9" y="5793659"/>
            <a:ext cx="1891451" cy="18734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7848600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Take any idea about 4’s and squares and develop it into something original and wonderful!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7" t="4125" r="28267" b="4125"/>
          <a:stretch/>
        </p:blipFill>
        <p:spPr>
          <a:xfrm>
            <a:off x="381000" y="753978"/>
            <a:ext cx="1479884" cy="2586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35364"/>
            <a:ext cx="2247416" cy="2137487"/>
          </a:xfrm>
          <a:prstGeom prst="rect">
            <a:avLst/>
          </a:prstGeom>
        </p:spPr>
      </p:pic>
      <p:pic>
        <p:nvPicPr>
          <p:cNvPr id="7" name="Picture 2" descr="D:\mss\Beginner's Guide\4\Byz dome and Ch plate 2.jpg"/>
          <p:cNvPicPr>
            <a:picLocks noChangeAspect="1" noChangeArrowheads="1"/>
          </p:cNvPicPr>
          <p:nvPr/>
        </p:nvPicPr>
        <p:blipFill>
          <a:blip r:embed="rId5" cstate="print"/>
          <a:srcRect l="40753" t="2873" b="50000"/>
          <a:stretch>
            <a:fillRect/>
          </a:stretch>
        </p:blipFill>
        <p:spPr bwMode="auto">
          <a:xfrm>
            <a:off x="4255990" y="3523061"/>
            <a:ext cx="2411026" cy="2426900"/>
          </a:xfrm>
          <a:prstGeom prst="rect">
            <a:avLst/>
          </a:prstGeom>
          <a:noFill/>
        </p:spPr>
      </p:pic>
      <p:pic>
        <p:nvPicPr>
          <p:cNvPr id="8" name="Picture 3076" descr="D:\mss\Nature\INSECTS\BUTRFLYS\flY10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7622" y="228599"/>
            <a:ext cx="1448939" cy="921841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5" y="3736326"/>
            <a:ext cx="182880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298" y="5759734"/>
            <a:ext cx="2007692" cy="20888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05" y="3581399"/>
            <a:ext cx="2169352" cy="21386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83830" y="1251282"/>
            <a:ext cx="2063127" cy="20734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537" y="6004337"/>
            <a:ext cx="1844263" cy="184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899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D:\mss\Beginner's Guide\4\0123 Dimensio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028" y="1904310"/>
            <a:ext cx="6425371" cy="4801290"/>
          </a:xfrm>
          <a:prstGeom prst="rect">
            <a:avLst/>
          </a:prstGeom>
          <a:noFill/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762000" y="457200"/>
            <a:ext cx="54673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 i="1" dirty="0">
                <a:solidFill>
                  <a:srgbClr val="00B050"/>
                </a:solidFill>
              </a:rPr>
              <a:t>4 Points </a:t>
            </a:r>
            <a:r>
              <a:rPr lang="en-US" sz="2800" b="1" i="1" dirty="0">
                <a:solidFill>
                  <a:srgbClr val="FF0000"/>
                </a:solidFill>
              </a:rPr>
              <a:t>are the </a:t>
            </a:r>
            <a:r>
              <a:rPr lang="en-US" sz="2800" b="1" i="1" u="sng" dirty="0">
                <a:solidFill>
                  <a:srgbClr val="FF0000"/>
                </a:solidFill>
              </a:rPr>
              <a:t>minimum required</a:t>
            </a:r>
            <a:br>
              <a:rPr lang="en-US" sz="2800" b="1" i="1" u="sng" dirty="0">
                <a:solidFill>
                  <a:srgbClr val="FF0000"/>
                </a:solidFill>
              </a:rPr>
            </a:br>
            <a:r>
              <a:rPr lang="en-US" sz="2800" b="1" i="1" dirty="0">
                <a:solidFill>
                  <a:srgbClr val="FF0000"/>
                </a:solidFill>
              </a:rPr>
              <a:t>to enclose 3-dimensional space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0123" y="7467600"/>
            <a:ext cx="652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Symbolism of 4: Solid, Structure,</a:t>
            </a:r>
            <a:br>
              <a:rPr lang="en-US" b="1" dirty="0" smtClean="0"/>
            </a:br>
            <a:r>
              <a:rPr lang="en-US" b="1" dirty="0" smtClean="0"/>
              <a:t>to </a:t>
            </a:r>
            <a:r>
              <a:rPr lang="en-US" b="1" i="1" dirty="0" smtClean="0"/>
              <a:t>Manifest in 3 dimensions</a:t>
            </a:r>
            <a:endParaRPr lang="en-US" b="1" i="1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5529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322" y="5759116"/>
            <a:ext cx="3305355" cy="307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5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538412"/>
            <a:ext cx="57150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07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3" y="1676400"/>
            <a:ext cx="6763314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43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983"/>
            <a:ext cx="6858000" cy="8828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381000"/>
            <a:ext cx="129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47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71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" y="1674268"/>
            <a:ext cx="6774611" cy="47871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6437844"/>
            <a:ext cx="651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How many black dots?!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730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485900"/>
            <a:ext cx="6096000" cy="609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3900" y="1866900"/>
            <a:ext cx="5410200" cy="5334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866900"/>
            <a:ext cx="5410199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7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ton apple gravitation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295400"/>
            <a:ext cx="1156607" cy="1295400"/>
          </a:xfrm>
          <a:prstGeom prst="rect">
            <a:avLst/>
          </a:prstGeom>
        </p:spPr>
      </p:pic>
      <p:pic>
        <p:nvPicPr>
          <p:cNvPr id="3" name="Picture 2" descr="nucleus char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919" y="4876800"/>
            <a:ext cx="1307969" cy="1143000"/>
          </a:xfrm>
          <a:prstGeom prst="rect">
            <a:avLst/>
          </a:prstGeom>
        </p:spPr>
      </p:pic>
      <p:pic>
        <p:nvPicPr>
          <p:cNvPr id="4" name="Picture 3" descr="fire rainbow clouds.jpg"/>
          <p:cNvPicPr>
            <a:picLocks noChangeAspect="1"/>
          </p:cNvPicPr>
          <p:nvPr/>
        </p:nvPicPr>
        <p:blipFill>
          <a:blip r:embed="rId4" cstate="print"/>
          <a:srcRect t="52051" r="18933" b="33590"/>
          <a:stretch>
            <a:fillRect/>
          </a:stretch>
        </p:blipFill>
        <p:spPr>
          <a:xfrm>
            <a:off x="499337" y="3119188"/>
            <a:ext cx="6202414" cy="1567112"/>
          </a:xfrm>
          <a:prstGeom prst="rect">
            <a:avLst/>
          </a:prstGeom>
        </p:spPr>
      </p:pic>
      <p:pic>
        <p:nvPicPr>
          <p:cNvPr id="8" name="Picture 7" descr="chainreacti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5400" y="6858000"/>
            <a:ext cx="1530096" cy="1970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082" y="228600"/>
            <a:ext cx="6043918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Four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Fundamental Forces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or interactions of the Universe:</a:t>
            </a:r>
          </a:p>
          <a:p>
            <a:pPr algn="ctr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Gravitation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(between masses)</a:t>
            </a:r>
          </a:p>
          <a:p>
            <a:pPr algn="ctr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Electromagnetism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latin typeface="Arial" pitchFamily="34" charset="0"/>
                <a:cs typeface="Arial" pitchFamily="34" charset="0"/>
              </a:rPr>
              <a:t>(electric charge/magnetism</a:t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latin typeface="Arial" pitchFamily="34" charset="0"/>
                <a:cs typeface="Arial" pitchFamily="34" charset="0"/>
              </a:rPr>
              <a:t>electromagnetic spectrum, light)</a:t>
            </a:r>
          </a:p>
          <a:p>
            <a:pPr algn="ctr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Strong Nuclear Force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b="1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(holds the nucleus of an atom together,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even though the + protons want to repel)</a:t>
            </a:r>
          </a:p>
          <a:p>
            <a:pPr algn="ctr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Weak Nuclear Force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b="1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(the radioactive decay of atomic nuclei)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gravitation 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1940" y="914400"/>
            <a:ext cx="1201691" cy="1735776"/>
          </a:xfrm>
          <a:prstGeom prst="rect">
            <a:avLst/>
          </a:prstGeom>
        </p:spPr>
      </p:pic>
      <p:pic>
        <p:nvPicPr>
          <p:cNvPr id="7" name="Picture 6" descr="electromagnet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309688"/>
            <a:ext cx="1077294" cy="1186112"/>
          </a:xfrm>
          <a:prstGeom prst="rect">
            <a:avLst/>
          </a:prstGeom>
        </p:spPr>
      </p:pic>
      <p:pic>
        <p:nvPicPr>
          <p:cNvPr id="10" name="Picture 9" descr="tides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76800" y="1295400"/>
            <a:ext cx="1371600" cy="170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55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80455" y="25274"/>
            <a:ext cx="591445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smtClean="0"/>
              <a:t>The universe is made of</a:t>
            </a:r>
          </a:p>
          <a:p>
            <a:pPr algn="ctr"/>
            <a:r>
              <a:rPr lang="en-US" sz="4000" b="1" i="1" dirty="0" smtClean="0">
                <a:solidFill>
                  <a:srgbClr val="0070C0"/>
                </a:solidFill>
              </a:rPr>
              <a:t>4</a:t>
            </a:r>
            <a:r>
              <a:rPr lang="en-US" sz="4000" b="1" i="1" dirty="0" smtClean="0">
                <a:solidFill>
                  <a:srgbClr val="00B050"/>
                </a:solidFill>
              </a:rPr>
              <a:t> States of Matter</a:t>
            </a:r>
            <a:endParaRPr lang="en-US" sz="4000" b="1" i="1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2" b="41705"/>
          <a:stretch/>
        </p:blipFill>
        <p:spPr>
          <a:xfrm>
            <a:off x="580455" y="4032746"/>
            <a:ext cx="5867400" cy="1917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2" y="6143593"/>
            <a:ext cx="1780232" cy="1437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60" y="6002453"/>
            <a:ext cx="1190216" cy="15790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7" r="14528"/>
          <a:stretch/>
        </p:blipFill>
        <p:spPr>
          <a:xfrm>
            <a:off x="3762222" y="6459596"/>
            <a:ext cx="1830102" cy="11218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636" y="7633249"/>
            <a:ext cx="991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73560" y="7645487"/>
            <a:ext cx="991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62222" y="7647091"/>
            <a:ext cx="1830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Steam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4499" y="6525531"/>
            <a:ext cx="1437880" cy="674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15000" y="7668665"/>
            <a:ext cx="1171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Fluorescent Light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2312" y="8306346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Nature’s symbolism of 4: to clothe with matter or </a:t>
            </a:r>
            <a:r>
              <a:rPr lang="en-US" b="1" dirty="0" smtClean="0">
                <a:solidFill>
                  <a:srgbClr val="996600"/>
                </a:solidFill>
              </a:rPr>
              <a:t>to </a:t>
            </a:r>
            <a:r>
              <a:rPr lang="en-US" b="1" i="1" dirty="0" smtClean="0">
                <a:solidFill>
                  <a:srgbClr val="996600"/>
                </a:solidFill>
              </a:rPr>
              <a:t>Materialize</a:t>
            </a:r>
            <a:endParaRPr lang="en-US" b="1" i="1" dirty="0">
              <a:solidFill>
                <a:srgbClr val="996600"/>
              </a:solidFill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295400" y="1355090"/>
            <a:ext cx="454643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/>
              <a:t>   Ancient	        Modern</a:t>
            </a:r>
          </a:p>
          <a:p>
            <a:r>
              <a:rPr lang="en-US" b="1" dirty="0"/>
              <a:t>“</a:t>
            </a:r>
            <a:r>
              <a:rPr lang="en-US" b="1" u="sng" dirty="0"/>
              <a:t>Elements</a:t>
            </a:r>
            <a:r>
              <a:rPr lang="en-US" b="1" dirty="0" smtClean="0"/>
              <a:t>”</a:t>
            </a:r>
            <a:r>
              <a:rPr lang="en-US" dirty="0"/>
              <a:t> </a:t>
            </a:r>
            <a:r>
              <a:rPr lang="en-US" dirty="0" smtClean="0"/>
              <a:t> =  </a:t>
            </a:r>
            <a:r>
              <a:rPr lang="en-US" b="1" dirty="0" smtClean="0"/>
              <a:t>“</a:t>
            </a:r>
            <a:r>
              <a:rPr lang="en-US" b="1" u="sng" dirty="0"/>
              <a:t>States of </a:t>
            </a:r>
            <a:r>
              <a:rPr lang="en-US" b="1" i="1" u="sng" dirty="0">
                <a:solidFill>
                  <a:srgbClr val="FF0000"/>
                </a:solidFill>
              </a:rPr>
              <a:t>Matter</a:t>
            </a:r>
            <a:r>
              <a:rPr lang="en-US" b="1" dirty="0"/>
              <a:t>”</a:t>
            </a:r>
          </a:p>
          <a:p>
            <a:r>
              <a:rPr lang="en-US" dirty="0"/>
              <a:t>      </a:t>
            </a:r>
          </a:p>
          <a:p>
            <a:r>
              <a:rPr lang="en-US" b="1" dirty="0"/>
              <a:t>      </a:t>
            </a:r>
            <a:r>
              <a:rPr lang="en-US" b="1" dirty="0">
                <a:solidFill>
                  <a:srgbClr val="FF0000"/>
                </a:solidFill>
              </a:rPr>
              <a:t>Fire		Plasma</a:t>
            </a:r>
          </a:p>
          <a:p>
            <a:r>
              <a:rPr lang="en-US" b="1" dirty="0"/>
              <a:t>      </a:t>
            </a:r>
            <a:r>
              <a:rPr lang="en-US" b="1" dirty="0">
                <a:solidFill>
                  <a:srgbClr val="00B0F0"/>
                </a:solidFill>
              </a:rPr>
              <a:t>Air			Gas</a:t>
            </a:r>
          </a:p>
          <a:p>
            <a:r>
              <a:rPr lang="en-US" b="1" dirty="0"/>
              <a:t>      </a:t>
            </a:r>
            <a:r>
              <a:rPr lang="en-US" b="1" dirty="0">
                <a:solidFill>
                  <a:srgbClr val="0070C0"/>
                </a:solidFill>
              </a:rPr>
              <a:t>Water		Liquid</a:t>
            </a:r>
          </a:p>
          <a:p>
            <a:r>
              <a:rPr lang="en-US" b="1" dirty="0"/>
              <a:t>      </a:t>
            </a:r>
            <a:r>
              <a:rPr lang="en-US" b="1" dirty="0">
                <a:solidFill>
                  <a:srgbClr val="996600"/>
                </a:solidFill>
              </a:rPr>
              <a:t>Earth		Solid</a:t>
            </a:r>
          </a:p>
        </p:txBody>
      </p:sp>
    </p:spTree>
    <p:extLst>
      <p:ext uri="{BB962C8B-B14F-4D97-AF65-F5344CB8AC3E}">
        <p14:creationId xmlns:p14="http://schemas.microsoft.com/office/powerpoint/2010/main" val="302897721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74" descr="D:\mss\Nature\INSECTS\BUTRFLYS\METAMORF\Butterfly eg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690" y="6220326"/>
            <a:ext cx="1893887" cy="2895600"/>
          </a:xfrm>
          <a:prstGeom prst="rect">
            <a:avLst/>
          </a:prstGeom>
          <a:noFill/>
        </p:spPr>
      </p:pic>
      <p:pic>
        <p:nvPicPr>
          <p:cNvPr id="3" name="Picture 3075" descr="D:\mss\Nature\INSECTS\BUTRFLYS\METAMORF\butterfly coco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772" y="5083077"/>
            <a:ext cx="1947862" cy="2590800"/>
          </a:xfrm>
          <a:prstGeom prst="rect">
            <a:avLst/>
          </a:prstGeom>
          <a:noFill/>
        </p:spPr>
      </p:pic>
      <p:pic>
        <p:nvPicPr>
          <p:cNvPr id="4" name="Picture 3076" descr="D:\mss\Nature\INSECTS\BUTRFLYS\flY10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2068290"/>
            <a:ext cx="3962400" cy="2520950"/>
          </a:xfrm>
          <a:prstGeom prst="rect">
            <a:avLst/>
          </a:prstGeom>
          <a:noFill/>
        </p:spPr>
      </p:pic>
      <p:sp>
        <p:nvSpPr>
          <p:cNvPr id="5" name="Text Box 3079"/>
          <p:cNvSpPr txBox="1">
            <a:spLocks noChangeArrowheads="1"/>
          </p:cNvSpPr>
          <p:nvPr/>
        </p:nvSpPr>
        <p:spPr bwMode="auto">
          <a:xfrm>
            <a:off x="865103" y="1066800"/>
            <a:ext cx="4800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latin typeface="Arial" pitchFamily="34" charset="0"/>
              </a:rPr>
              <a:t>Called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en-US" sz="24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en-US" sz="2400" dirty="0" smtClean="0">
                <a:latin typeface="Arial" pitchFamily="34" charset="0"/>
              </a:rPr>
              <a:t>“</a:t>
            </a: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</a:rPr>
              <a:t>complete </a:t>
            </a:r>
            <a:r>
              <a:rPr lang="en-US" sz="2400" b="1" dirty="0">
                <a:solidFill>
                  <a:srgbClr val="00B050"/>
                </a:solidFill>
                <a:latin typeface="Arial" pitchFamily="34" charset="0"/>
              </a:rPr>
              <a:t>metamorphosis</a:t>
            </a:r>
            <a:r>
              <a:rPr lang="en-US" sz="2400" dirty="0" smtClean="0">
                <a:latin typeface="Arial" pitchFamily="34" charset="0"/>
              </a:rPr>
              <a:t>”</a:t>
            </a:r>
            <a:endParaRPr lang="en-US" sz="2400" dirty="0">
              <a:latin typeface="Arial" pitchFamily="34" charset="0"/>
            </a:endParaRPr>
          </a:p>
        </p:txBody>
      </p:sp>
      <p:sp>
        <p:nvSpPr>
          <p:cNvPr id="6" name="Text Box 3080"/>
          <p:cNvSpPr txBox="1">
            <a:spLocks noChangeArrowheads="1"/>
          </p:cNvSpPr>
          <p:nvPr/>
        </p:nvSpPr>
        <p:spPr bwMode="auto">
          <a:xfrm>
            <a:off x="1932697" y="8673014"/>
            <a:ext cx="6415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latin typeface="Arial" pitchFamily="34" charset="0"/>
              </a:rPr>
              <a:t>Egg</a:t>
            </a:r>
          </a:p>
        </p:txBody>
      </p:sp>
      <p:sp>
        <p:nvSpPr>
          <p:cNvPr id="7" name="Text Box 3081"/>
          <p:cNvSpPr txBox="1">
            <a:spLocks noChangeArrowheads="1"/>
          </p:cNvSpPr>
          <p:nvPr/>
        </p:nvSpPr>
        <p:spPr bwMode="auto">
          <a:xfrm>
            <a:off x="2574442" y="8175957"/>
            <a:ext cx="13548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latin typeface="Arial" pitchFamily="34" charset="0"/>
              </a:rPr>
              <a:t>Caterpillar</a:t>
            </a:r>
          </a:p>
        </p:txBody>
      </p:sp>
      <p:sp>
        <p:nvSpPr>
          <p:cNvPr id="8" name="Text Box 3082"/>
          <p:cNvSpPr txBox="1">
            <a:spLocks noChangeArrowheads="1"/>
          </p:cNvSpPr>
          <p:nvPr/>
        </p:nvSpPr>
        <p:spPr bwMode="auto">
          <a:xfrm>
            <a:off x="5124529" y="7668126"/>
            <a:ext cx="10823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</a:rPr>
              <a:t>Cocoon</a:t>
            </a:r>
          </a:p>
          <a:p>
            <a:pPr algn="ctr"/>
            <a:r>
              <a:rPr lang="en-US" sz="2000" dirty="0">
                <a:latin typeface="Arial" pitchFamily="34" charset="0"/>
              </a:rPr>
              <a:t>o</a:t>
            </a:r>
            <a:r>
              <a:rPr lang="en-US" sz="2000" dirty="0" smtClean="0">
                <a:latin typeface="Arial" pitchFamily="34" charset="0"/>
              </a:rPr>
              <a:t>r Pupa</a:t>
            </a:r>
            <a:endParaRPr lang="en-US" sz="2000" dirty="0">
              <a:latin typeface="Arial" pitchFamily="34" charset="0"/>
            </a:endParaRPr>
          </a:p>
        </p:txBody>
      </p:sp>
      <p:sp>
        <p:nvSpPr>
          <p:cNvPr id="9" name="Text Box 3083"/>
          <p:cNvSpPr txBox="1">
            <a:spLocks noChangeArrowheads="1"/>
          </p:cNvSpPr>
          <p:nvPr/>
        </p:nvSpPr>
        <p:spPr bwMode="auto">
          <a:xfrm>
            <a:off x="3544418" y="4708158"/>
            <a:ext cx="7697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latin typeface="Arial" pitchFamily="34" charset="0"/>
              </a:rPr>
              <a:t>Adult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8086" y="76200"/>
            <a:ext cx="649154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</a:rPr>
              <a:t>4 </a:t>
            </a:r>
            <a:r>
              <a:rPr lang="en-US" sz="3200" b="1" dirty="0">
                <a:solidFill>
                  <a:srgbClr val="00B0F0"/>
                </a:solidFill>
              </a:rPr>
              <a:t>s</a:t>
            </a:r>
            <a:r>
              <a:rPr lang="en-US" sz="3200" b="1" dirty="0" smtClean="0">
                <a:solidFill>
                  <a:srgbClr val="00B0F0"/>
                </a:solidFill>
              </a:rPr>
              <a:t>tages in the life of a Butterfly</a:t>
            </a:r>
          </a:p>
          <a:p>
            <a:pPr algn="ctr"/>
            <a:r>
              <a:rPr lang="en-US" sz="2000" dirty="0">
                <a:latin typeface="Arial" pitchFamily="34" charset="0"/>
              </a:rPr>
              <a:t>(a “Flutter By</a:t>
            </a:r>
            <a:r>
              <a:rPr lang="en-US" sz="2000" dirty="0" smtClean="0">
                <a:latin typeface="Arial" pitchFamily="34" charset="0"/>
              </a:rPr>
              <a:t>”)</a:t>
            </a:r>
            <a:endParaRPr lang="en-US" sz="2000" dirty="0">
              <a:latin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10" y="6220327"/>
            <a:ext cx="2629722" cy="191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61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52400"/>
            <a:ext cx="533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/>
              <a:t>Four</a:t>
            </a:r>
            <a:r>
              <a:rPr lang="en-US" dirty="0"/>
              <a:t> DNA genomes (</a:t>
            </a:r>
            <a:r>
              <a:rPr lang="en-US" b="1" dirty="0">
                <a:solidFill>
                  <a:srgbClr val="FF0000"/>
                </a:solidFill>
              </a:rPr>
              <a:t>A, G, T, C</a:t>
            </a:r>
            <a:r>
              <a:rPr lang="en-US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2046036"/>
            <a:ext cx="3962401" cy="6852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039" y="635291"/>
            <a:ext cx="3136161" cy="132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7" y="614066"/>
            <a:ext cx="3226252" cy="134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322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0"/>
            <a:ext cx="6569751" cy="624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9" t="2632" r="5592" b="6053"/>
          <a:stretch/>
        </p:blipFill>
        <p:spPr>
          <a:xfrm>
            <a:off x="152400" y="6248400"/>
            <a:ext cx="3045805" cy="2895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74142" y="5257800"/>
            <a:ext cx="31921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Dogwood</a:t>
            </a:r>
          </a:p>
          <a:p>
            <a:endParaRPr lang="en-US" sz="2800" b="1" dirty="0"/>
          </a:p>
          <a:p>
            <a:endParaRPr lang="en-US" sz="2800" b="1" dirty="0" smtClean="0"/>
          </a:p>
          <a:p>
            <a:r>
              <a:rPr lang="en-US" sz="2800" b="1" dirty="0" smtClean="0"/>
              <a:t>California</a:t>
            </a:r>
          </a:p>
          <a:p>
            <a:r>
              <a:rPr lang="en-US" sz="2800" b="1" dirty="0" smtClean="0"/>
              <a:t>Poppy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0" y="6571247"/>
            <a:ext cx="2381250" cy="2552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06226" y="8260047"/>
            <a:ext cx="14837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/>
              <a:t>4-Leaf</a:t>
            </a:r>
          </a:p>
          <a:p>
            <a:pPr algn="r"/>
            <a:r>
              <a:rPr lang="en-US" b="1" dirty="0"/>
              <a:t>Clover</a:t>
            </a:r>
          </a:p>
        </p:txBody>
      </p:sp>
    </p:spTree>
    <p:extLst>
      <p:ext uri="{BB962C8B-B14F-4D97-AF65-F5344CB8AC3E}">
        <p14:creationId xmlns:p14="http://schemas.microsoft.com/office/powerpoint/2010/main" val="13343478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</TotalTime>
  <Words>377</Words>
  <Application>Microsoft Office PowerPoint</Application>
  <PresentationFormat>On-screen Show (4:3)</PresentationFormat>
  <Paragraphs>115</Paragraphs>
  <Slides>56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Arial</vt:lpstr>
      <vt:lpstr>Times New Roman</vt:lpstr>
      <vt:lpstr>Default Design</vt:lpstr>
      <vt:lpstr>Ad Quadratum Symmetry Squares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 Quadrivium Symmetry</dc:title>
  <dc:creator>Michael Schneider</dc:creator>
  <cp:lastModifiedBy>Michael</cp:lastModifiedBy>
  <cp:revision>317</cp:revision>
  <dcterms:created xsi:type="dcterms:W3CDTF">2009-09-10T00:37:01Z</dcterms:created>
  <dcterms:modified xsi:type="dcterms:W3CDTF">2022-01-16T02:00:58Z</dcterms:modified>
</cp:coreProperties>
</file>